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>
        <p:scale>
          <a:sx n="118" d="100"/>
          <a:sy n="118" d="100"/>
        </p:scale>
        <p:origin x="-8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image" Target="../media/image6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image" Target="../media/image6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82A33F-85D3-4C17-9AF0-91BBD362FCEC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59FB85-BE35-44CB-BDF2-8CFDB09E18BC}">
      <dgm:prSet phldrT="[Текст]" custT="1"/>
      <dgm:spPr/>
      <dgm:t>
        <a:bodyPr/>
        <a:lstStyle/>
        <a:p>
          <a:pPr algn="ctr"/>
          <a:r>
            <a:rPr lang="ru-RU" sz="2400" dirty="0" smtClean="0"/>
            <a:t>2019-2024 годы: </a:t>
          </a:r>
        </a:p>
        <a:p>
          <a:pPr algn="ctr"/>
          <a:r>
            <a:rPr lang="ru-RU" sz="2400" dirty="0" smtClean="0"/>
            <a:t>привести в нормативное состояние 655 км автодорог</a:t>
          </a:r>
          <a:endParaRPr lang="ru-RU" sz="2400" dirty="0"/>
        </a:p>
      </dgm:t>
    </dgm:pt>
    <dgm:pt modelId="{E7F9F732-2DB2-458C-A690-F013A0083573}" type="parTrans" cxnId="{43A08D67-3A64-44B7-810A-C2A08B50A2EC}">
      <dgm:prSet/>
      <dgm:spPr/>
      <dgm:t>
        <a:bodyPr/>
        <a:lstStyle/>
        <a:p>
          <a:endParaRPr lang="ru-RU"/>
        </a:p>
      </dgm:t>
    </dgm:pt>
    <dgm:pt modelId="{4CCCC360-80FD-45A1-9AB2-889E1FB608D2}" type="sibTrans" cxnId="{43A08D67-3A64-44B7-810A-C2A08B50A2EC}">
      <dgm:prSet/>
      <dgm:spPr/>
      <dgm:t>
        <a:bodyPr/>
        <a:lstStyle/>
        <a:p>
          <a:endParaRPr lang="ru-RU"/>
        </a:p>
      </dgm:t>
    </dgm:pt>
    <dgm:pt modelId="{23BE6A12-F5B7-4E46-ACA2-59207DF9F597}" type="pres">
      <dgm:prSet presAssocID="{4082A33F-85D3-4C17-9AF0-91BBD362FCE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37131A-709A-4E77-AD0C-3FFBC4763C02}" type="pres">
      <dgm:prSet presAssocID="{9059FB85-BE35-44CB-BDF2-8CFDB09E18BC}" presName="comp" presStyleCnt="0"/>
      <dgm:spPr/>
    </dgm:pt>
    <dgm:pt modelId="{0AE771CF-0A27-477F-8399-734BDF37CD5A}" type="pres">
      <dgm:prSet presAssocID="{9059FB85-BE35-44CB-BDF2-8CFDB09E18BC}" presName="box" presStyleLbl="node1" presStyleIdx="0" presStyleCnt="1"/>
      <dgm:spPr/>
      <dgm:t>
        <a:bodyPr/>
        <a:lstStyle/>
        <a:p>
          <a:endParaRPr lang="ru-RU"/>
        </a:p>
      </dgm:t>
    </dgm:pt>
    <dgm:pt modelId="{5E6F57E0-6837-4E22-B7B1-57955E514BE9}" type="pres">
      <dgm:prSet presAssocID="{9059FB85-BE35-44CB-BDF2-8CFDB09E18BC}" presName="img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8901530-3F19-4F18-B7CC-BDA1B3B4A906}" type="pres">
      <dgm:prSet presAssocID="{9059FB85-BE35-44CB-BDF2-8CFDB09E18BC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03CCE8-D0E9-4AC0-851F-17154E596220}" type="presOf" srcId="{4082A33F-85D3-4C17-9AF0-91BBD362FCEC}" destId="{23BE6A12-F5B7-4E46-ACA2-59207DF9F597}" srcOrd="0" destOrd="0" presId="urn:microsoft.com/office/officeart/2005/8/layout/vList4"/>
    <dgm:cxn modelId="{43A08D67-3A64-44B7-810A-C2A08B50A2EC}" srcId="{4082A33F-85D3-4C17-9AF0-91BBD362FCEC}" destId="{9059FB85-BE35-44CB-BDF2-8CFDB09E18BC}" srcOrd="0" destOrd="0" parTransId="{E7F9F732-2DB2-458C-A690-F013A0083573}" sibTransId="{4CCCC360-80FD-45A1-9AB2-889E1FB608D2}"/>
    <dgm:cxn modelId="{935901B3-6FA6-4AA6-8E6D-384AEF9E29ED}" type="presOf" srcId="{9059FB85-BE35-44CB-BDF2-8CFDB09E18BC}" destId="{18901530-3F19-4F18-B7CC-BDA1B3B4A906}" srcOrd="1" destOrd="0" presId="urn:microsoft.com/office/officeart/2005/8/layout/vList4"/>
    <dgm:cxn modelId="{663D8F55-CF6B-4D7E-A80D-C2D458272D1D}" type="presOf" srcId="{9059FB85-BE35-44CB-BDF2-8CFDB09E18BC}" destId="{0AE771CF-0A27-477F-8399-734BDF37CD5A}" srcOrd="0" destOrd="0" presId="urn:microsoft.com/office/officeart/2005/8/layout/vList4"/>
    <dgm:cxn modelId="{6464E09B-8F10-4DB9-B53A-5D70558ED8A9}" type="presParOf" srcId="{23BE6A12-F5B7-4E46-ACA2-59207DF9F597}" destId="{3C37131A-709A-4E77-AD0C-3FFBC4763C02}" srcOrd="0" destOrd="0" presId="urn:microsoft.com/office/officeart/2005/8/layout/vList4"/>
    <dgm:cxn modelId="{3EF087D4-0754-46B5-B2F5-00F044B23A8B}" type="presParOf" srcId="{3C37131A-709A-4E77-AD0C-3FFBC4763C02}" destId="{0AE771CF-0A27-477F-8399-734BDF37CD5A}" srcOrd="0" destOrd="0" presId="urn:microsoft.com/office/officeart/2005/8/layout/vList4"/>
    <dgm:cxn modelId="{51E381DF-F07F-4C99-8C7F-4FAA8DB22ACD}" type="presParOf" srcId="{3C37131A-709A-4E77-AD0C-3FFBC4763C02}" destId="{5E6F57E0-6837-4E22-B7B1-57955E514BE9}" srcOrd="1" destOrd="0" presId="urn:microsoft.com/office/officeart/2005/8/layout/vList4"/>
    <dgm:cxn modelId="{E4A399FA-487A-47DD-8462-3244AA62F039}" type="presParOf" srcId="{3C37131A-709A-4E77-AD0C-3FFBC4763C02}" destId="{18901530-3F19-4F18-B7CC-BDA1B3B4A90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FDB352-F0D3-435C-8BBA-5995B4CEA2B5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62F51D-062E-4EC3-A5AF-2DB69218D5BF}">
      <dgm:prSet phldrT="[Текст]" custT="1"/>
      <dgm:spPr/>
      <dgm:t>
        <a:bodyPr/>
        <a:lstStyle/>
        <a:p>
          <a:r>
            <a:rPr lang="ru-RU" sz="2400" dirty="0" smtClean="0"/>
            <a:t>Снижение показателя не менее чем на 10% к 2024 году</a:t>
          </a:r>
          <a:endParaRPr lang="ru-RU" sz="2400" dirty="0"/>
        </a:p>
      </dgm:t>
    </dgm:pt>
    <dgm:pt modelId="{A5516135-4621-483D-893E-22385D1D7F48}" type="parTrans" cxnId="{56E1383D-ADEA-4BD5-8D84-7A411C78B4B9}">
      <dgm:prSet/>
      <dgm:spPr/>
      <dgm:t>
        <a:bodyPr/>
        <a:lstStyle/>
        <a:p>
          <a:endParaRPr lang="ru-RU"/>
        </a:p>
      </dgm:t>
    </dgm:pt>
    <dgm:pt modelId="{19A6E546-7C80-48E4-926E-1A694C71D43A}" type="sibTrans" cxnId="{56E1383D-ADEA-4BD5-8D84-7A411C78B4B9}">
      <dgm:prSet/>
      <dgm:spPr/>
      <dgm:t>
        <a:bodyPr/>
        <a:lstStyle/>
        <a:p>
          <a:endParaRPr lang="ru-RU"/>
        </a:p>
      </dgm:t>
    </dgm:pt>
    <dgm:pt modelId="{A0442A15-B5FD-464E-B293-9EBE6169E665}" type="pres">
      <dgm:prSet presAssocID="{05FDB352-F0D3-435C-8BBA-5995B4CEA2B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3732FA-6BF8-4EF3-A22E-5416A3261A47}" type="pres">
      <dgm:prSet presAssocID="{FC62F51D-062E-4EC3-A5AF-2DB69218D5BF}" presName="comp" presStyleCnt="0"/>
      <dgm:spPr/>
    </dgm:pt>
    <dgm:pt modelId="{F7D2C9B1-967E-4FCD-8624-77AD9097F51C}" type="pres">
      <dgm:prSet presAssocID="{FC62F51D-062E-4EC3-A5AF-2DB69218D5BF}" presName="box" presStyleLbl="node1" presStyleIdx="0" presStyleCnt="1"/>
      <dgm:spPr/>
      <dgm:t>
        <a:bodyPr/>
        <a:lstStyle/>
        <a:p>
          <a:endParaRPr lang="ru-RU"/>
        </a:p>
      </dgm:t>
    </dgm:pt>
    <dgm:pt modelId="{3E6CD8B5-3045-4D3A-A4FB-D5ABC29E120A}" type="pres">
      <dgm:prSet presAssocID="{FC62F51D-062E-4EC3-A5AF-2DB69218D5BF}" presName="img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6E1092EB-370A-4F1D-B41D-2B41E7F6EF4E}" type="pres">
      <dgm:prSet presAssocID="{FC62F51D-062E-4EC3-A5AF-2DB69218D5BF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D35A5D-B70A-40F1-9E7E-1C5260DCC96B}" type="presOf" srcId="{FC62F51D-062E-4EC3-A5AF-2DB69218D5BF}" destId="{6E1092EB-370A-4F1D-B41D-2B41E7F6EF4E}" srcOrd="1" destOrd="0" presId="urn:microsoft.com/office/officeart/2005/8/layout/vList4"/>
    <dgm:cxn modelId="{72D7B132-8874-4E6B-849C-4CCBBD67CD31}" type="presOf" srcId="{FC62F51D-062E-4EC3-A5AF-2DB69218D5BF}" destId="{F7D2C9B1-967E-4FCD-8624-77AD9097F51C}" srcOrd="0" destOrd="0" presId="urn:microsoft.com/office/officeart/2005/8/layout/vList4"/>
    <dgm:cxn modelId="{56E1383D-ADEA-4BD5-8D84-7A411C78B4B9}" srcId="{05FDB352-F0D3-435C-8BBA-5995B4CEA2B5}" destId="{FC62F51D-062E-4EC3-A5AF-2DB69218D5BF}" srcOrd="0" destOrd="0" parTransId="{A5516135-4621-483D-893E-22385D1D7F48}" sibTransId="{19A6E546-7C80-48E4-926E-1A694C71D43A}"/>
    <dgm:cxn modelId="{7D4CBDCD-C53B-4900-9E30-7040E613F533}" type="presOf" srcId="{05FDB352-F0D3-435C-8BBA-5995B4CEA2B5}" destId="{A0442A15-B5FD-464E-B293-9EBE6169E665}" srcOrd="0" destOrd="0" presId="urn:microsoft.com/office/officeart/2005/8/layout/vList4"/>
    <dgm:cxn modelId="{336C4205-04E9-461E-84E1-4B2DEBA647F1}" type="presParOf" srcId="{A0442A15-B5FD-464E-B293-9EBE6169E665}" destId="{973732FA-6BF8-4EF3-A22E-5416A3261A47}" srcOrd="0" destOrd="0" presId="urn:microsoft.com/office/officeart/2005/8/layout/vList4"/>
    <dgm:cxn modelId="{8550B6F9-0C99-4035-9B49-C6F9CBD6563F}" type="presParOf" srcId="{973732FA-6BF8-4EF3-A22E-5416A3261A47}" destId="{F7D2C9B1-967E-4FCD-8624-77AD9097F51C}" srcOrd="0" destOrd="0" presId="urn:microsoft.com/office/officeart/2005/8/layout/vList4"/>
    <dgm:cxn modelId="{5E2FDBC4-B7AD-4021-A7A9-70F92E5B1473}" type="presParOf" srcId="{973732FA-6BF8-4EF3-A22E-5416A3261A47}" destId="{3E6CD8B5-3045-4D3A-A4FB-D5ABC29E120A}" srcOrd="1" destOrd="0" presId="urn:microsoft.com/office/officeart/2005/8/layout/vList4"/>
    <dgm:cxn modelId="{6FE8FDC5-EDEB-4A79-A6DA-026630D6B694}" type="presParOf" srcId="{973732FA-6BF8-4EF3-A22E-5416A3261A47}" destId="{6E1092EB-370A-4F1D-B41D-2B41E7F6EF4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9DA56F-9707-482A-872B-E3FE868D5654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302BBB-17FB-45D4-8299-2C49337AF683}">
      <dgm:prSet phldrT="[Текст]" custT="1"/>
      <dgm:spPr/>
      <dgm:t>
        <a:bodyPr/>
        <a:lstStyle/>
        <a:p>
          <a:r>
            <a:rPr lang="ru-RU" sz="2400" dirty="0" smtClean="0"/>
            <a:t>2019-2024: устройство линий освещения на 28,9 км</a:t>
          </a:r>
          <a:endParaRPr lang="ru-RU" sz="2400" dirty="0"/>
        </a:p>
      </dgm:t>
    </dgm:pt>
    <dgm:pt modelId="{8FB508E5-0A39-46F8-AE22-F6A14F766530}" type="parTrans" cxnId="{360C0E69-C169-46E7-AA27-C6D62727E972}">
      <dgm:prSet/>
      <dgm:spPr/>
      <dgm:t>
        <a:bodyPr/>
        <a:lstStyle/>
        <a:p>
          <a:endParaRPr lang="ru-RU"/>
        </a:p>
      </dgm:t>
    </dgm:pt>
    <dgm:pt modelId="{7C55753E-8FF1-486D-83BD-6DDF867282C3}" type="sibTrans" cxnId="{360C0E69-C169-46E7-AA27-C6D62727E972}">
      <dgm:prSet/>
      <dgm:spPr/>
      <dgm:t>
        <a:bodyPr/>
        <a:lstStyle/>
        <a:p>
          <a:endParaRPr lang="ru-RU"/>
        </a:p>
      </dgm:t>
    </dgm:pt>
    <dgm:pt modelId="{B94E1A61-FB66-41E9-A4EB-9A41680B2C42}">
      <dgm:prSet phldrT="[Текст]" custT="1"/>
      <dgm:spPr/>
      <dgm:t>
        <a:bodyPr/>
        <a:lstStyle/>
        <a:p>
          <a:r>
            <a:rPr lang="ru-RU" sz="2400" dirty="0" smtClean="0"/>
            <a:t>2019-2024: обустройство </a:t>
          </a:r>
          <a:r>
            <a:rPr lang="ru-RU" sz="2400" smtClean="0"/>
            <a:t>321 </a:t>
          </a:r>
          <a:r>
            <a:rPr lang="ru-RU" sz="2400" smtClean="0"/>
            <a:t>пешеходного перехода</a:t>
          </a:r>
          <a:endParaRPr lang="ru-RU" sz="2400" dirty="0"/>
        </a:p>
      </dgm:t>
    </dgm:pt>
    <dgm:pt modelId="{F6744779-BCBB-4508-807C-EFAC83B4935D}" type="parTrans" cxnId="{D63386F2-AAC1-4DF0-B127-9987F01E4368}">
      <dgm:prSet/>
      <dgm:spPr/>
      <dgm:t>
        <a:bodyPr/>
        <a:lstStyle/>
        <a:p>
          <a:endParaRPr lang="ru-RU"/>
        </a:p>
      </dgm:t>
    </dgm:pt>
    <dgm:pt modelId="{0F87389C-EDAD-4E7D-AF76-647FFD02686A}" type="sibTrans" cxnId="{D63386F2-AAC1-4DF0-B127-9987F01E4368}">
      <dgm:prSet/>
      <dgm:spPr/>
      <dgm:t>
        <a:bodyPr/>
        <a:lstStyle/>
        <a:p>
          <a:endParaRPr lang="ru-RU"/>
        </a:p>
      </dgm:t>
    </dgm:pt>
    <dgm:pt modelId="{CD728D77-7223-49BF-AF0B-2D67FFD137DF}" type="pres">
      <dgm:prSet presAssocID="{629DA56F-9707-482A-872B-E3FE868D565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98CD1F-7CD3-491B-9FD1-CB002FE6960B}" type="pres">
      <dgm:prSet presAssocID="{42302BBB-17FB-45D4-8299-2C49337AF683}" presName="comp" presStyleCnt="0"/>
      <dgm:spPr/>
    </dgm:pt>
    <dgm:pt modelId="{44C5CC74-7A35-499F-960B-7D004435CD9B}" type="pres">
      <dgm:prSet presAssocID="{42302BBB-17FB-45D4-8299-2C49337AF683}" presName="box" presStyleLbl="node1" presStyleIdx="0" presStyleCnt="2" custAng="0" custLinFactNeighborX="100"/>
      <dgm:spPr/>
      <dgm:t>
        <a:bodyPr/>
        <a:lstStyle/>
        <a:p>
          <a:endParaRPr lang="ru-RU"/>
        </a:p>
      </dgm:t>
    </dgm:pt>
    <dgm:pt modelId="{C5C7D98B-2E89-4A4C-AD4A-7B7015C38A1E}" type="pres">
      <dgm:prSet presAssocID="{42302BBB-17FB-45D4-8299-2C49337AF683}" presName="img" presStyleLbl="fgImgPlace1" presStyleIdx="0" presStyleCnt="2" custLinFactNeighborX="-378" custLinFactNeighborY="210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5C071798-9477-49C5-947B-37E934A147A3}" type="pres">
      <dgm:prSet presAssocID="{42302BBB-17FB-45D4-8299-2C49337AF68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71796-8029-4FE8-961A-52D81C3AA076}" type="pres">
      <dgm:prSet presAssocID="{7C55753E-8FF1-486D-83BD-6DDF867282C3}" presName="spacer" presStyleCnt="0"/>
      <dgm:spPr/>
    </dgm:pt>
    <dgm:pt modelId="{EBB8CC9D-478B-4AA3-A42E-D6B53DCF9536}" type="pres">
      <dgm:prSet presAssocID="{B94E1A61-FB66-41E9-A4EB-9A41680B2C42}" presName="comp" presStyleCnt="0"/>
      <dgm:spPr/>
    </dgm:pt>
    <dgm:pt modelId="{4466A872-1478-40B9-9316-5E701F95895F}" type="pres">
      <dgm:prSet presAssocID="{B94E1A61-FB66-41E9-A4EB-9A41680B2C42}" presName="box" presStyleLbl="node1" presStyleIdx="1" presStyleCnt="2"/>
      <dgm:spPr/>
      <dgm:t>
        <a:bodyPr/>
        <a:lstStyle/>
        <a:p>
          <a:endParaRPr lang="ru-RU"/>
        </a:p>
      </dgm:t>
    </dgm:pt>
    <dgm:pt modelId="{008B8228-C328-47EB-A3BB-EB4C4FD65043}" type="pres">
      <dgm:prSet presAssocID="{B94E1A61-FB66-41E9-A4EB-9A41680B2C42}" presName="img" presStyleLbl="fgImgPlace1" presStyleIdx="1" presStyleCnt="2" custLinFactNeighborX="113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</dgm:spPr>
    </dgm:pt>
    <dgm:pt modelId="{C9E29561-9B3C-4310-8619-1C187D0A1BE5}" type="pres">
      <dgm:prSet presAssocID="{B94E1A61-FB66-41E9-A4EB-9A41680B2C42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15C9EA-63BF-42E7-A6DD-09453A71E80F}" type="presOf" srcId="{42302BBB-17FB-45D4-8299-2C49337AF683}" destId="{44C5CC74-7A35-499F-960B-7D004435CD9B}" srcOrd="0" destOrd="0" presId="urn:microsoft.com/office/officeart/2005/8/layout/vList4"/>
    <dgm:cxn modelId="{4A15EBF5-6555-4223-96FB-6B571AC7B7AA}" type="presOf" srcId="{42302BBB-17FB-45D4-8299-2C49337AF683}" destId="{5C071798-9477-49C5-947B-37E934A147A3}" srcOrd="1" destOrd="0" presId="urn:microsoft.com/office/officeart/2005/8/layout/vList4"/>
    <dgm:cxn modelId="{515BF271-483B-487B-B7CB-DCC2643563D8}" type="presOf" srcId="{629DA56F-9707-482A-872B-E3FE868D5654}" destId="{CD728D77-7223-49BF-AF0B-2D67FFD137DF}" srcOrd="0" destOrd="0" presId="urn:microsoft.com/office/officeart/2005/8/layout/vList4"/>
    <dgm:cxn modelId="{A4D9D3C9-6DE2-4371-8E36-014BFA6DCFE9}" type="presOf" srcId="{B94E1A61-FB66-41E9-A4EB-9A41680B2C42}" destId="{C9E29561-9B3C-4310-8619-1C187D0A1BE5}" srcOrd="1" destOrd="0" presId="urn:microsoft.com/office/officeart/2005/8/layout/vList4"/>
    <dgm:cxn modelId="{A7607BAF-3163-42AC-AF03-9143E9E1BB7A}" type="presOf" srcId="{B94E1A61-FB66-41E9-A4EB-9A41680B2C42}" destId="{4466A872-1478-40B9-9316-5E701F95895F}" srcOrd="0" destOrd="0" presId="urn:microsoft.com/office/officeart/2005/8/layout/vList4"/>
    <dgm:cxn modelId="{360C0E69-C169-46E7-AA27-C6D62727E972}" srcId="{629DA56F-9707-482A-872B-E3FE868D5654}" destId="{42302BBB-17FB-45D4-8299-2C49337AF683}" srcOrd="0" destOrd="0" parTransId="{8FB508E5-0A39-46F8-AE22-F6A14F766530}" sibTransId="{7C55753E-8FF1-486D-83BD-6DDF867282C3}"/>
    <dgm:cxn modelId="{D63386F2-AAC1-4DF0-B127-9987F01E4368}" srcId="{629DA56F-9707-482A-872B-E3FE868D5654}" destId="{B94E1A61-FB66-41E9-A4EB-9A41680B2C42}" srcOrd="1" destOrd="0" parTransId="{F6744779-BCBB-4508-807C-EFAC83B4935D}" sibTransId="{0F87389C-EDAD-4E7D-AF76-647FFD02686A}"/>
    <dgm:cxn modelId="{F3CA7974-1C44-4AE1-ACB7-44CE624DDAAE}" type="presParOf" srcId="{CD728D77-7223-49BF-AF0B-2D67FFD137DF}" destId="{6298CD1F-7CD3-491B-9FD1-CB002FE6960B}" srcOrd="0" destOrd="0" presId="urn:microsoft.com/office/officeart/2005/8/layout/vList4"/>
    <dgm:cxn modelId="{7333F2A2-36B7-4767-BD79-1BE0F7BE35A2}" type="presParOf" srcId="{6298CD1F-7CD3-491B-9FD1-CB002FE6960B}" destId="{44C5CC74-7A35-499F-960B-7D004435CD9B}" srcOrd="0" destOrd="0" presId="urn:microsoft.com/office/officeart/2005/8/layout/vList4"/>
    <dgm:cxn modelId="{9AB272C3-0E28-4A4C-8C44-5FECC3C90EDD}" type="presParOf" srcId="{6298CD1F-7CD3-491B-9FD1-CB002FE6960B}" destId="{C5C7D98B-2E89-4A4C-AD4A-7B7015C38A1E}" srcOrd="1" destOrd="0" presId="urn:microsoft.com/office/officeart/2005/8/layout/vList4"/>
    <dgm:cxn modelId="{92465B6B-4CBE-47F1-A8FE-92669D53F1E7}" type="presParOf" srcId="{6298CD1F-7CD3-491B-9FD1-CB002FE6960B}" destId="{5C071798-9477-49C5-947B-37E934A147A3}" srcOrd="2" destOrd="0" presId="urn:microsoft.com/office/officeart/2005/8/layout/vList4"/>
    <dgm:cxn modelId="{5503B835-5629-4B07-A882-2B586B10D759}" type="presParOf" srcId="{CD728D77-7223-49BF-AF0B-2D67FFD137DF}" destId="{D2D71796-8029-4FE8-961A-52D81C3AA076}" srcOrd="1" destOrd="0" presId="urn:microsoft.com/office/officeart/2005/8/layout/vList4"/>
    <dgm:cxn modelId="{846BFD6C-EB44-4908-B819-F9F0649BCEC4}" type="presParOf" srcId="{CD728D77-7223-49BF-AF0B-2D67FFD137DF}" destId="{EBB8CC9D-478B-4AA3-A42E-D6B53DCF9536}" srcOrd="2" destOrd="0" presId="urn:microsoft.com/office/officeart/2005/8/layout/vList4"/>
    <dgm:cxn modelId="{9C8C5437-1530-4442-AA78-A1FA09E48DD6}" type="presParOf" srcId="{EBB8CC9D-478B-4AA3-A42E-D6B53DCF9536}" destId="{4466A872-1478-40B9-9316-5E701F95895F}" srcOrd="0" destOrd="0" presId="urn:microsoft.com/office/officeart/2005/8/layout/vList4"/>
    <dgm:cxn modelId="{0E7EE09A-B532-41E1-B574-67EE6F1C93AA}" type="presParOf" srcId="{EBB8CC9D-478B-4AA3-A42E-D6B53DCF9536}" destId="{008B8228-C328-47EB-A3BB-EB4C4FD65043}" srcOrd="1" destOrd="0" presId="urn:microsoft.com/office/officeart/2005/8/layout/vList4"/>
    <dgm:cxn modelId="{9281946B-6B7A-4B9D-AC0D-C9AAD4CF5DFE}" type="presParOf" srcId="{EBB8CC9D-478B-4AA3-A42E-D6B53DCF9536}" destId="{C9E29561-9B3C-4310-8619-1C187D0A1BE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497D01-F61B-44A1-ADE0-4D227704283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40A67F-DD0E-4079-8B99-F7317A7DBC11}">
      <dgm:prSet phldrT="[Текст]" custT="1"/>
      <dgm:spPr/>
      <dgm:t>
        <a:bodyPr/>
        <a:lstStyle/>
        <a:p>
          <a:r>
            <a:rPr lang="ru-RU" sz="2000" dirty="0" smtClean="0"/>
            <a:t>Приведение в нормативное состояние автодорог регионального или межмуниципального значения и улично-дорожной сети агломерации г. Сыктывкар – 269 км</a:t>
          </a:r>
          <a:endParaRPr lang="ru-RU" sz="2000" dirty="0"/>
        </a:p>
      </dgm:t>
    </dgm:pt>
    <dgm:pt modelId="{C34AE4B1-27C0-4034-B521-0A94DD20C600}" type="parTrans" cxnId="{B7B77DD4-622E-4335-84AC-6DCEE4706BDF}">
      <dgm:prSet/>
      <dgm:spPr/>
      <dgm:t>
        <a:bodyPr/>
        <a:lstStyle/>
        <a:p>
          <a:endParaRPr lang="ru-RU"/>
        </a:p>
      </dgm:t>
    </dgm:pt>
    <dgm:pt modelId="{AD25B249-C70E-4BC2-9B00-F4A95A51F0BE}" type="sibTrans" cxnId="{B7B77DD4-622E-4335-84AC-6DCEE4706BDF}">
      <dgm:prSet/>
      <dgm:spPr/>
      <dgm:t>
        <a:bodyPr/>
        <a:lstStyle/>
        <a:p>
          <a:endParaRPr lang="ru-RU"/>
        </a:p>
      </dgm:t>
    </dgm:pt>
    <dgm:pt modelId="{2ADC8050-6E86-4FDF-B242-FA5B2B413061}">
      <dgm:prSet phldrT="[Текст]" custT="1"/>
      <dgm:spPr/>
      <dgm:t>
        <a:bodyPr/>
        <a:lstStyle/>
        <a:p>
          <a:r>
            <a:rPr lang="ru-RU" sz="2000" dirty="0" smtClean="0"/>
            <a:t>Установка автоматизированной системы управления наружным освещением – 3 шт.</a:t>
          </a:r>
          <a:endParaRPr lang="ru-RU" sz="2000" dirty="0"/>
        </a:p>
      </dgm:t>
    </dgm:pt>
    <dgm:pt modelId="{1FD9F249-3ACD-4866-BACF-F60952DC7192}" type="parTrans" cxnId="{923E38DA-401A-4788-85F5-BFAA83049629}">
      <dgm:prSet/>
      <dgm:spPr/>
      <dgm:t>
        <a:bodyPr/>
        <a:lstStyle/>
        <a:p>
          <a:endParaRPr lang="ru-RU"/>
        </a:p>
      </dgm:t>
    </dgm:pt>
    <dgm:pt modelId="{2CB30127-799D-43C8-80AF-169AAD8BD140}" type="sibTrans" cxnId="{923E38DA-401A-4788-85F5-BFAA83049629}">
      <dgm:prSet/>
      <dgm:spPr/>
      <dgm:t>
        <a:bodyPr/>
        <a:lstStyle/>
        <a:p>
          <a:endParaRPr lang="ru-RU"/>
        </a:p>
      </dgm:t>
    </dgm:pt>
    <dgm:pt modelId="{2F3D0FE5-D3CD-4166-BBB2-5D63D2719234}">
      <dgm:prSet phldrT="[Текст]" custT="1"/>
      <dgm:spPr/>
      <dgm:t>
        <a:bodyPr/>
        <a:lstStyle/>
        <a:p>
          <a:r>
            <a:rPr lang="ru-RU" sz="2000" dirty="0" smtClean="0"/>
            <a:t>Обустройство пешеходных переходов – 170 шт.</a:t>
          </a:r>
          <a:endParaRPr lang="ru-RU" sz="2000" dirty="0"/>
        </a:p>
      </dgm:t>
    </dgm:pt>
    <dgm:pt modelId="{FD28BC5A-DA7D-4EAC-8DD9-018BCE00449F}" type="parTrans" cxnId="{20548D05-6C66-41A1-ABFF-56C3FB40F17B}">
      <dgm:prSet/>
      <dgm:spPr/>
      <dgm:t>
        <a:bodyPr/>
        <a:lstStyle/>
        <a:p>
          <a:endParaRPr lang="ru-RU"/>
        </a:p>
      </dgm:t>
    </dgm:pt>
    <dgm:pt modelId="{A4C920FD-FCCB-45FE-A19E-5C1FAF7858C6}" type="sibTrans" cxnId="{20548D05-6C66-41A1-ABFF-56C3FB40F17B}">
      <dgm:prSet/>
      <dgm:spPr/>
      <dgm:t>
        <a:bodyPr/>
        <a:lstStyle/>
        <a:p>
          <a:endParaRPr lang="ru-RU"/>
        </a:p>
      </dgm:t>
    </dgm:pt>
    <dgm:pt modelId="{53007F1A-B6C7-4A01-A1FA-3420F346CDFD}" type="pres">
      <dgm:prSet presAssocID="{B4497D01-F61B-44A1-ADE0-4D227704283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6BED14-5B0A-4AC7-B99E-B8B24BE03ED3}" type="pres">
      <dgm:prSet presAssocID="{0040A67F-DD0E-4079-8B99-F7317A7DBC11}" presName="comp" presStyleCnt="0"/>
      <dgm:spPr/>
    </dgm:pt>
    <dgm:pt modelId="{A136855F-C0CA-4F51-962F-C67D5CCCD4C6}" type="pres">
      <dgm:prSet presAssocID="{0040A67F-DD0E-4079-8B99-F7317A7DBC11}" presName="box" presStyleLbl="node1" presStyleIdx="0" presStyleCnt="3" custLinFactNeighborX="597" custLinFactNeighborY="4224"/>
      <dgm:spPr/>
      <dgm:t>
        <a:bodyPr/>
        <a:lstStyle/>
        <a:p>
          <a:endParaRPr lang="ru-RU"/>
        </a:p>
      </dgm:t>
    </dgm:pt>
    <dgm:pt modelId="{B553A1BB-188F-42AC-839B-F20FDEAD19F8}" type="pres">
      <dgm:prSet presAssocID="{0040A67F-DD0E-4079-8B99-F7317A7DBC11}" presName="img" presStyleLbl="fgImgPlace1" presStyleIdx="0" presStyleCnt="3" custLinFactNeighborX="1723" custLinFactNeighborY="37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8A2F92CE-BB38-4714-A950-0BAAF612E1B4}" type="pres">
      <dgm:prSet presAssocID="{0040A67F-DD0E-4079-8B99-F7317A7DBC1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FC3F8-A602-4E18-8B5E-C3D32552390E}" type="pres">
      <dgm:prSet presAssocID="{AD25B249-C70E-4BC2-9B00-F4A95A51F0BE}" presName="spacer" presStyleCnt="0"/>
      <dgm:spPr/>
    </dgm:pt>
    <dgm:pt modelId="{B5E31F36-1CB9-4CD5-B1DA-AB9A79F91642}" type="pres">
      <dgm:prSet presAssocID="{2ADC8050-6E86-4FDF-B242-FA5B2B413061}" presName="comp" presStyleCnt="0"/>
      <dgm:spPr/>
    </dgm:pt>
    <dgm:pt modelId="{BEE0B0FF-9089-46F2-9649-AB83075BBEDE}" type="pres">
      <dgm:prSet presAssocID="{2ADC8050-6E86-4FDF-B242-FA5B2B413061}" presName="box" presStyleLbl="node1" presStyleIdx="1" presStyleCnt="3"/>
      <dgm:spPr/>
      <dgm:t>
        <a:bodyPr/>
        <a:lstStyle/>
        <a:p>
          <a:endParaRPr lang="ru-RU"/>
        </a:p>
      </dgm:t>
    </dgm:pt>
    <dgm:pt modelId="{25F4E1E6-B579-4EDB-8896-077ED418F1FF}" type="pres">
      <dgm:prSet presAssocID="{2ADC8050-6E86-4FDF-B242-FA5B2B413061}" presName="img" presStyleLbl="fgImgPlace1" presStyleIdx="1" presStyleCnt="3" custLinFactNeighborX="-45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10A06BA2-5B72-4E58-B827-99C02E66E362}" type="pres">
      <dgm:prSet presAssocID="{2ADC8050-6E86-4FDF-B242-FA5B2B41306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9C225-B8F1-4744-9200-B25EFE8CBF24}" type="pres">
      <dgm:prSet presAssocID="{2CB30127-799D-43C8-80AF-169AAD8BD140}" presName="spacer" presStyleCnt="0"/>
      <dgm:spPr/>
    </dgm:pt>
    <dgm:pt modelId="{6A93E7A5-6166-45CE-BE20-9529522A47A5}" type="pres">
      <dgm:prSet presAssocID="{2F3D0FE5-D3CD-4166-BBB2-5D63D2719234}" presName="comp" presStyleCnt="0"/>
      <dgm:spPr/>
    </dgm:pt>
    <dgm:pt modelId="{80431435-ACF3-49F9-B2E5-9B9D18B59FEC}" type="pres">
      <dgm:prSet presAssocID="{2F3D0FE5-D3CD-4166-BBB2-5D63D2719234}" presName="box" presStyleLbl="node1" presStyleIdx="2" presStyleCnt="3"/>
      <dgm:spPr/>
      <dgm:t>
        <a:bodyPr/>
        <a:lstStyle/>
        <a:p>
          <a:endParaRPr lang="ru-RU"/>
        </a:p>
      </dgm:t>
    </dgm:pt>
    <dgm:pt modelId="{A50F54DD-68F1-4909-BD0D-E72EFBE9A3B9}" type="pres">
      <dgm:prSet presAssocID="{2F3D0FE5-D3CD-4166-BBB2-5D63D2719234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02F22C78-E04F-4300-814E-88032CBB3EA5}" type="pres">
      <dgm:prSet presAssocID="{2F3D0FE5-D3CD-4166-BBB2-5D63D271923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789149-11F5-4E6F-9768-B47CE1D77321}" type="presOf" srcId="{2F3D0FE5-D3CD-4166-BBB2-5D63D2719234}" destId="{80431435-ACF3-49F9-B2E5-9B9D18B59FEC}" srcOrd="0" destOrd="0" presId="urn:microsoft.com/office/officeart/2005/8/layout/vList4"/>
    <dgm:cxn modelId="{923E38DA-401A-4788-85F5-BFAA83049629}" srcId="{B4497D01-F61B-44A1-ADE0-4D2277042839}" destId="{2ADC8050-6E86-4FDF-B242-FA5B2B413061}" srcOrd="1" destOrd="0" parTransId="{1FD9F249-3ACD-4866-BACF-F60952DC7192}" sibTransId="{2CB30127-799D-43C8-80AF-169AAD8BD140}"/>
    <dgm:cxn modelId="{B7B77DD4-622E-4335-84AC-6DCEE4706BDF}" srcId="{B4497D01-F61B-44A1-ADE0-4D2277042839}" destId="{0040A67F-DD0E-4079-8B99-F7317A7DBC11}" srcOrd="0" destOrd="0" parTransId="{C34AE4B1-27C0-4034-B521-0A94DD20C600}" sibTransId="{AD25B249-C70E-4BC2-9B00-F4A95A51F0BE}"/>
    <dgm:cxn modelId="{45C13949-F4A5-41D8-8001-EA12972CCF7D}" type="presOf" srcId="{2ADC8050-6E86-4FDF-B242-FA5B2B413061}" destId="{10A06BA2-5B72-4E58-B827-99C02E66E362}" srcOrd="1" destOrd="0" presId="urn:microsoft.com/office/officeart/2005/8/layout/vList4"/>
    <dgm:cxn modelId="{DD5FB324-F7A8-4332-8730-266C19131565}" type="presOf" srcId="{B4497D01-F61B-44A1-ADE0-4D2277042839}" destId="{53007F1A-B6C7-4A01-A1FA-3420F346CDFD}" srcOrd="0" destOrd="0" presId="urn:microsoft.com/office/officeart/2005/8/layout/vList4"/>
    <dgm:cxn modelId="{F016BB18-5008-41DF-84E9-716C3531C284}" type="presOf" srcId="{0040A67F-DD0E-4079-8B99-F7317A7DBC11}" destId="{8A2F92CE-BB38-4714-A950-0BAAF612E1B4}" srcOrd="1" destOrd="0" presId="urn:microsoft.com/office/officeart/2005/8/layout/vList4"/>
    <dgm:cxn modelId="{319774CE-5F96-49AC-8CD5-99B01592352A}" type="presOf" srcId="{0040A67F-DD0E-4079-8B99-F7317A7DBC11}" destId="{A136855F-C0CA-4F51-962F-C67D5CCCD4C6}" srcOrd="0" destOrd="0" presId="urn:microsoft.com/office/officeart/2005/8/layout/vList4"/>
    <dgm:cxn modelId="{20548D05-6C66-41A1-ABFF-56C3FB40F17B}" srcId="{B4497D01-F61B-44A1-ADE0-4D2277042839}" destId="{2F3D0FE5-D3CD-4166-BBB2-5D63D2719234}" srcOrd="2" destOrd="0" parTransId="{FD28BC5A-DA7D-4EAC-8DD9-018BCE00449F}" sibTransId="{A4C920FD-FCCB-45FE-A19E-5C1FAF7858C6}"/>
    <dgm:cxn modelId="{909D87D7-A578-48AC-B2BD-879D24D65E41}" type="presOf" srcId="{2ADC8050-6E86-4FDF-B242-FA5B2B413061}" destId="{BEE0B0FF-9089-46F2-9649-AB83075BBEDE}" srcOrd="0" destOrd="0" presId="urn:microsoft.com/office/officeart/2005/8/layout/vList4"/>
    <dgm:cxn modelId="{92453D35-845B-43A3-95BA-1A74E25C0104}" type="presOf" srcId="{2F3D0FE5-D3CD-4166-BBB2-5D63D2719234}" destId="{02F22C78-E04F-4300-814E-88032CBB3EA5}" srcOrd="1" destOrd="0" presId="urn:microsoft.com/office/officeart/2005/8/layout/vList4"/>
    <dgm:cxn modelId="{074004A6-51B6-4D3D-A9EA-308596DEE4C6}" type="presParOf" srcId="{53007F1A-B6C7-4A01-A1FA-3420F346CDFD}" destId="{536BED14-5B0A-4AC7-B99E-B8B24BE03ED3}" srcOrd="0" destOrd="0" presId="urn:microsoft.com/office/officeart/2005/8/layout/vList4"/>
    <dgm:cxn modelId="{CB679840-37EC-49C1-9597-CA68027FA6E6}" type="presParOf" srcId="{536BED14-5B0A-4AC7-B99E-B8B24BE03ED3}" destId="{A136855F-C0CA-4F51-962F-C67D5CCCD4C6}" srcOrd="0" destOrd="0" presId="urn:microsoft.com/office/officeart/2005/8/layout/vList4"/>
    <dgm:cxn modelId="{AC9A7917-BE4C-487C-A342-293E48F85B8B}" type="presParOf" srcId="{536BED14-5B0A-4AC7-B99E-B8B24BE03ED3}" destId="{B553A1BB-188F-42AC-839B-F20FDEAD19F8}" srcOrd="1" destOrd="0" presId="urn:microsoft.com/office/officeart/2005/8/layout/vList4"/>
    <dgm:cxn modelId="{8B78DD8E-4042-40C1-B9FC-9D91ED157817}" type="presParOf" srcId="{536BED14-5B0A-4AC7-B99E-B8B24BE03ED3}" destId="{8A2F92CE-BB38-4714-A950-0BAAF612E1B4}" srcOrd="2" destOrd="0" presId="urn:microsoft.com/office/officeart/2005/8/layout/vList4"/>
    <dgm:cxn modelId="{2746CFCA-00F6-4C23-8977-C7C8BF8C75A4}" type="presParOf" srcId="{53007F1A-B6C7-4A01-A1FA-3420F346CDFD}" destId="{398FC3F8-A602-4E18-8B5E-C3D32552390E}" srcOrd="1" destOrd="0" presId="urn:microsoft.com/office/officeart/2005/8/layout/vList4"/>
    <dgm:cxn modelId="{FE38840A-22C4-4209-8A1C-97A8BCC90D42}" type="presParOf" srcId="{53007F1A-B6C7-4A01-A1FA-3420F346CDFD}" destId="{B5E31F36-1CB9-4CD5-B1DA-AB9A79F91642}" srcOrd="2" destOrd="0" presId="urn:microsoft.com/office/officeart/2005/8/layout/vList4"/>
    <dgm:cxn modelId="{90D12AD3-9B96-4D7E-9ACB-F98FB423EFC4}" type="presParOf" srcId="{B5E31F36-1CB9-4CD5-B1DA-AB9A79F91642}" destId="{BEE0B0FF-9089-46F2-9649-AB83075BBEDE}" srcOrd="0" destOrd="0" presId="urn:microsoft.com/office/officeart/2005/8/layout/vList4"/>
    <dgm:cxn modelId="{5E96CEEE-85A3-48F4-8DA9-621DDB8AAAC8}" type="presParOf" srcId="{B5E31F36-1CB9-4CD5-B1DA-AB9A79F91642}" destId="{25F4E1E6-B579-4EDB-8896-077ED418F1FF}" srcOrd="1" destOrd="0" presId="urn:microsoft.com/office/officeart/2005/8/layout/vList4"/>
    <dgm:cxn modelId="{988793CF-3C5D-4CC7-9541-754AD783744F}" type="presParOf" srcId="{B5E31F36-1CB9-4CD5-B1DA-AB9A79F91642}" destId="{10A06BA2-5B72-4E58-B827-99C02E66E362}" srcOrd="2" destOrd="0" presId="urn:microsoft.com/office/officeart/2005/8/layout/vList4"/>
    <dgm:cxn modelId="{82D86ED9-0C96-468A-9C94-8886E730633A}" type="presParOf" srcId="{53007F1A-B6C7-4A01-A1FA-3420F346CDFD}" destId="{C1D9C225-B8F1-4744-9200-B25EFE8CBF24}" srcOrd="3" destOrd="0" presId="urn:microsoft.com/office/officeart/2005/8/layout/vList4"/>
    <dgm:cxn modelId="{43D3CB7D-CBA4-4478-883F-BA8B8EF8BE06}" type="presParOf" srcId="{53007F1A-B6C7-4A01-A1FA-3420F346CDFD}" destId="{6A93E7A5-6166-45CE-BE20-9529522A47A5}" srcOrd="4" destOrd="0" presId="urn:microsoft.com/office/officeart/2005/8/layout/vList4"/>
    <dgm:cxn modelId="{C9C040F4-1A04-4DCD-80FE-904C126F3A19}" type="presParOf" srcId="{6A93E7A5-6166-45CE-BE20-9529522A47A5}" destId="{80431435-ACF3-49F9-B2E5-9B9D18B59FEC}" srcOrd="0" destOrd="0" presId="urn:microsoft.com/office/officeart/2005/8/layout/vList4"/>
    <dgm:cxn modelId="{A9C31C38-74A1-4B82-8A55-56F64C2AADEB}" type="presParOf" srcId="{6A93E7A5-6166-45CE-BE20-9529522A47A5}" destId="{A50F54DD-68F1-4909-BD0D-E72EFBE9A3B9}" srcOrd="1" destOrd="0" presId="urn:microsoft.com/office/officeart/2005/8/layout/vList4"/>
    <dgm:cxn modelId="{E326E184-4EB6-4B9F-A4AF-1EEB701BA0D1}" type="presParOf" srcId="{6A93E7A5-6166-45CE-BE20-9529522A47A5}" destId="{02F22C78-E04F-4300-814E-88032CBB3EA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E771CF-0A27-477F-8399-734BDF37CD5A}">
      <dsp:nvSpPr>
        <dsp:cNvPr id="0" name=""/>
        <dsp:cNvSpPr/>
      </dsp:nvSpPr>
      <dsp:spPr>
        <a:xfrm>
          <a:off x="0" y="0"/>
          <a:ext cx="10474471" cy="3103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2019-2024 годы: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привести в нормативное состояние 655 км автодорог</a:t>
          </a:r>
          <a:endParaRPr lang="ru-RU" sz="2400" kern="1200" dirty="0"/>
        </a:p>
      </dsp:txBody>
      <dsp:txXfrm>
        <a:off x="2405276" y="0"/>
        <a:ext cx="8069195" cy="3103820"/>
      </dsp:txXfrm>
    </dsp:sp>
    <dsp:sp modelId="{5E6F57E0-6837-4E22-B7B1-57955E514BE9}">
      <dsp:nvSpPr>
        <dsp:cNvPr id="0" name=""/>
        <dsp:cNvSpPr/>
      </dsp:nvSpPr>
      <dsp:spPr>
        <a:xfrm>
          <a:off x="310381" y="310382"/>
          <a:ext cx="2094894" cy="248305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2C9B1-967E-4FCD-8624-77AD9097F51C}">
      <dsp:nvSpPr>
        <dsp:cNvPr id="0" name=""/>
        <dsp:cNvSpPr/>
      </dsp:nvSpPr>
      <dsp:spPr>
        <a:xfrm>
          <a:off x="0" y="0"/>
          <a:ext cx="10194029" cy="2816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Снижение показателя не менее чем на 10% к 2024 году</a:t>
          </a:r>
          <a:endParaRPr lang="ru-RU" sz="2400" kern="1200" dirty="0"/>
        </a:p>
      </dsp:txBody>
      <dsp:txXfrm>
        <a:off x="2320408" y="0"/>
        <a:ext cx="7873620" cy="2816030"/>
      </dsp:txXfrm>
    </dsp:sp>
    <dsp:sp modelId="{3E6CD8B5-3045-4D3A-A4FB-D5ABC29E120A}">
      <dsp:nvSpPr>
        <dsp:cNvPr id="0" name=""/>
        <dsp:cNvSpPr/>
      </dsp:nvSpPr>
      <dsp:spPr>
        <a:xfrm>
          <a:off x="281602" y="281603"/>
          <a:ext cx="2038805" cy="22528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C5CC74-7A35-499F-960B-7D004435CD9B}">
      <dsp:nvSpPr>
        <dsp:cNvPr id="0" name=""/>
        <dsp:cNvSpPr/>
      </dsp:nvSpPr>
      <dsp:spPr>
        <a:xfrm>
          <a:off x="0" y="0"/>
          <a:ext cx="10717233" cy="1922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2019-2024: устройство линий освещения на 28,9 км</a:t>
          </a:r>
          <a:endParaRPr lang="ru-RU" sz="2400" kern="1200" dirty="0"/>
        </a:p>
      </dsp:txBody>
      <dsp:txXfrm>
        <a:off x="2335681" y="0"/>
        <a:ext cx="8381551" cy="1922352"/>
      </dsp:txXfrm>
    </dsp:sp>
    <dsp:sp modelId="{C5C7D98B-2E89-4A4C-AD4A-7B7015C38A1E}">
      <dsp:nvSpPr>
        <dsp:cNvPr id="0" name=""/>
        <dsp:cNvSpPr/>
      </dsp:nvSpPr>
      <dsp:spPr>
        <a:xfrm>
          <a:off x="184133" y="224607"/>
          <a:ext cx="2143446" cy="153788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6A872-1478-40B9-9316-5E701F95895F}">
      <dsp:nvSpPr>
        <dsp:cNvPr id="0" name=""/>
        <dsp:cNvSpPr/>
      </dsp:nvSpPr>
      <dsp:spPr>
        <a:xfrm>
          <a:off x="0" y="2114587"/>
          <a:ext cx="10717233" cy="1922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2019-2024: обустройство </a:t>
          </a:r>
          <a:r>
            <a:rPr lang="ru-RU" sz="2400" kern="1200" smtClean="0"/>
            <a:t>321 </a:t>
          </a:r>
          <a:r>
            <a:rPr lang="ru-RU" sz="2400" kern="1200" smtClean="0"/>
            <a:t>пешеходного перехода</a:t>
          </a:r>
          <a:endParaRPr lang="ru-RU" sz="2400" kern="1200" dirty="0"/>
        </a:p>
      </dsp:txBody>
      <dsp:txXfrm>
        <a:off x="2335681" y="2114587"/>
        <a:ext cx="8381551" cy="1922352"/>
      </dsp:txXfrm>
    </dsp:sp>
    <dsp:sp modelId="{008B8228-C328-47EB-A3BB-EB4C4FD65043}">
      <dsp:nvSpPr>
        <dsp:cNvPr id="0" name=""/>
        <dsp:cNvSpPr/>
      </dsp:nvSpPr>
      <dsp:spPr>
        <a:xfrm>
          <a:off x="216520" y="2306822"/>
          <a:ext cx="2143446" cy="153788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6855F-C0CA-4F51-962F-C67D5CCCD4C6}">
      <dsp:nvSpPr>
        <dsp:cNvPr id="0" name=""/>
        <dsp:cNvSpPr/>
      </dsp:nvSpPr>
      <dsp:spPr>
        <a:xfrm>
          <a:off x="0" y="68468"/>
          <a:ext cx="8868872" cy="1620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Приведение в нормативное состояние автодорог регионального или межмуниципального значения и улично-дорожной сети агломерации г. Сыктывкар – 269 км</a:t>
          </a:r>
          <a:endParaRPr lang="ru-RU" sz="2000" kern="1200" dirty="0"/>
        </a:p>
      </dsp:txBody>
      <dsp:txXfrm>
        <a:off x="1935867" y="68468"/>
        <a:ext cx="6933004" cy="1620935"/>
      </dsp:txXfrm>
    </dsp:sp>
    <dsp:sp modelId="{B553A1BB-188F-42AC-839B-F20FDEAD19F8}">
      <dsp:nvSpPr>
        <dsp:cNvPr id="0" name=""/>
        <dsp:cNvSpPr/>
      </dsp:nvSpPr>
      <dsp:spPr>
        <a:xfrm>
          <a:off x="192655" y="210643"/>
          <a:ext cx="1773774" cy="129674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0B0FF-9089-46F2-9649-AB83075BBEDE}">
      <dsp:nvSpPr>
        <dsp:cNvPr id="0" name=""/>
        <dsp:cNvSpPr/>
      </dsp:nvSpPr>
      <dsp:spPr>
        <a:xfrm>
          <a:off x="0" y="1783029"/>
          <a:ext cx="8868872" cy="1620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Установка автоматизированной системы управления наружным освещением – 3 шт.</a:t>
          </a:r>
          <a:endParaRPr lang="ru-RU" sz="2000" kern="1200" dirty="0"/>
        </a:p>
      </dsp:txBody>
      <dsp:txXfrm>
        <a:off x="1935867" y="1783029"/>
        <a:ext cx="6933004" cy="1620935"/>
      </dsp:txXfrm>
    </dsp:sp>
    <dsp:sp modelId="{25F4E1E6-B579-4EDB-8896-077ED418F1FF}">
      <dsp:nvSpPr>
        <dsp:cNvPr id="0" name=""/>
        <dsp:cNvSpPr/>
      </dsp:nvSpPr>
      <dsp:spPr>
        <a:xfrm>
          <a:off x="154005" y="1945123"/>
          <a:ext cx="1773774" cy="129674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431435-ACF3-49F9-B2E5-9B9D18B59FEC}">
      <dsp:nvSpPr>
        <dsp:cNvPr id="0" name=""/>
        <dsp:cNvSpPr/>
      </dsp:nvSpPr>
      <dsp:spPr>
        <a:xfrm>
          <a:off x="0" y="3566059"/>
          <a:ext cx="8868872" cy="1620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Обустройство пешеходных переходов – 170 шт.</a:t>
          </a:r>
          <a:endParaRPr lang="ru-RU" sz="2000" kern="1200" dirty="0"/>
        </a:p>
      </dsp:txBody>
      <dsp:txXfrm>
        <a:off x="1935867" y="3566059"/>
        <a:ext cx="6933004" cy="1620935"/>
      </dsp:txXfrm>
    </dsp:sp>
    <dsp:sp modelId="{A50F54DD-68F1-4909-BD0D-E72EFBE9A3B9}">
      <dsp:nvSpPr>
        <dsp:cNvPr id="0" name=""/>
        <dsp:cNvSpPr/>
      </dsp:nvSpPr>
      <dsp:spPr>
        <a:xfrm>
          <a:off x="162093" y="3728152"/>
          <a:ext cx="1773774" cy="129674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287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82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396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05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6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180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72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0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4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977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013A1-A72A-47A4-85EA-4BFACE234D42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2E482-3A4C-4941-A52D-9FB4804BD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32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2678465" y="2249586"/>
            <a:ext cx="8821724" cy="1521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НАЦИОНАЛЬНЫЙ ПРОЕКТ </a:t>
            </a:r>
          </a:p>
          <a:p>
            <a:pPr marL="0" lvl="0" indent="0" algn="r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«БЕЗОПАСНЫЕ И КАЧЕСТВЕННЫЕ АВТОМОБИЛЬНЫЕ ДОРОГИ»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23681" y="4814761"/>
            <a:ext cx="11603979" cy="1391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РЕАЛИЗАЦИЯ УКАЗА ПРЕЗИДЕНТА РОССИЙСКОЙ ФЕДЕРАЦИИ ОТ 07.05.2018 № 204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lvl="0" indent="0" algn="r">
              <a:buNone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О НАЦИОНАЛЬНЫХ ЦЕЛЯХ И СТРАТЕГИЧЕСКИХ ЗАДАЧАХ РАЗВИТИЯ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РОССИЙСКОЙ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ФЕДЕРАЦИИ НА ПЕРИОД ДО 2024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ГОДА»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lvl="0" indent="0" algn="r">
              <a:buNone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НА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ТЕРРИТОРИИ РЕСПУБЛИКИ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КОМИ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LS Sector Regular" pitchFamily="50" charset="0"/>
              <a:cs typeface="ALS Sector Regular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62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292" y="280406"/>
            <a:ext cx="9144000" cy="54623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Приоритетные направления деятельности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ALS Sector Regular" pitchFamily="5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9543" y="1415911"/>
            <a:ext cx="11188184" cy="514673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Увеличение доли автомобильных дорог регионального значения, соответствующих нормативным требованиям.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ALS Sector Regular" pitchFamily="50" charset="0"/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Значение показателя на 2024 г. – 50,37%.</a:t>
            </a:r>
          </a:p>
          <a:p>
            <a:pPr algn="just"/>
            <a:endParaRPr lang="ru-RU" dirty="0">
              <a:cs typeface="ALS Sector Regular" pitchFamily="50" charset="0"/>
            </a:endParaRPr>
          </a:p>
          <a:p>
            <a:pPr algn="just"/>
            <a:endParaRPr lang="ru-RU" dirty="0">
              <a:cs typeface="ALS Sector Regular" pitchFamily="50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41644" y="827687"/>
            <a:ext cx="9659091" cy="1"/>
          </a:xfrm>
          <a:prstGeom prst="line">
            <a:avLst/>
          </a:prstGeom>
          <a:ln w="12700">
            <a:solidFill>
              <a:srgbClr val="004B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1645" y="281354"/>
            <a:ext cx="472272" cy="545284"/>
          </a:xfrm>
          <a:prstGeom prst="rect">
            <a:avLst/>
          </a:prstGeom>
          <a:solidFill>
            <a:srgbClr val="004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67942" y="440046"/>
            <a:ext cx="403202" cy="35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2CA366-3F7B-43EC-96A5-8C719A8F7743}" type="slidenum">
              <a:rPr lang="ru-RU" smtClean="0">
                <a:solidFill>
                  <a:schemeClr val="bg1"/>
                </a:solidFill>
                <a:latin typeface="ALS Sector Regular" pitchFamily="50" charset="0"/>
                <a:cs typeface="ALS Sector Regular" pitchFamily="50" charset="0"/>
              </a:rPr>
              <a:t>2</a:t>
            </a:fld>
            <a:endParaRPr lang="ru-RU" dirty="0">
              <a:solidFill>
                <a:schemeClr val="bg1"/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92" y="390618"/>
            <a:ext cx="1726977" cy="88237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58363553"/>
              </p:ext>
            </p:extLst>
          </p:nvPr>
        </p:nvGraphicFramePr>
        <p:xfrm>
          <a:off x="813917" y="3034513"/>
          <a:ext cx="10474472" cy="3103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48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292" y="280406"/>
            <a:ext cx="9144000" cy="54623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Приоритетные направления деятельности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7943" y="1415911"/>
            <a:ext cx="11464326" cy="513863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Снижение доли автомобильных дорог, работающих в режиме перегрузки.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Значение показателя на конец 2024 г. – 16,4 км.</a:t>
            </a:r>
          </a:p>
          <a:p>
            <a:pPr algn="just"/>
            <a:endParaRPr lang="ru-RU" dirty="0" smtClean="0">
              <a:cs typeface="ALS Sector Regular" pitchFamily="50" charset="0"/>
            </a:endParaRPr>
          </a:p>
          <a:p>
            <a:pPr algn="just"/>
            <a:endParaRPr lang="ru-RU" dirty="0" smtClean="0">
              <a:cs typeface="ALS Sector Regular" pitchFamily="50" charset="0"/>
            </a:endParaRPr>
          </a:p>
          <a:p>
            <a:pPr algn="just"/>
            <a:endParaRPr lang="ru-RU" dirty="0" smtClean="0">
              <a:cs typeface="ALS Sector Regular" pitchFamily="50" charset="0"/>
            </a:endParaRPr>
          </a:p>
          <a:p>
            <a:pPr algn="just"/>
            <a:endParaRPr lang="ru-RU" dirty="0">
              <a:cs typeface="ALS Sector Regular" pitchFamily="50" charset="0"/>
            </a:endParaRPr>
          </a:p>
          <a:p>
            <a:pPr algn="just"/>
            <a:endParaRPr lang="ru-RU" dirty="0" smtClean="0">
              <a:cs typeface="ALS Sector Regular" pitchFamily="50" charset="0"/>
            </a:endParaRPr>
          </a:p>
          <a:p>
            <a:pPr algn="just"/>
            <a:endParaRPr lang="ru-RU" dirty="0">
              <a:cs typeface="ALS Sector Regular" pitchFamily="50" charset="0"/>
            </a:endParaRPr>
          </a:p>
          <a:p>
            <a:pPr algn="just"/>
            <a:endParaRPr lang="ru-RU" dirty="0" smtClean="0">
              <a:cs typeface="ALS Sector Regular" pitchFamily="50" charset="0"/>
            </a:endParaRP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По состоянию на 1 января 2018 г. протяжённость участков автомобильных дорог Республики Коми, работающих в режиме перегрузки составляет 19,49 км.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ALS Sector Regular" pitchFamily="50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41644" y="827687"/>
            <a:ext cx="9659091" cy="1"/>
          </a:xfrm>
          <a:prstGeom prst="line">
            <a:avLst/>
          </a:prstGeom>
          <a:ln w="12700">
            <a:solidFill>
              <a:srgbClr val="004B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1645" y="281354"/>
            <a:ext cx="472272" cy="545284"/>
          </a:xfrm>
          <a:prstGeom prst="rect">
            <a:avLst/>
          </a:prstGeom>
          <a:solidFill>
            <a:srgbClr val="004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67942" y="440046"/>
            <a:ext cx="403202" cy="35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2CA366-3F7B-43EC-96A5-8C719A8F7743}" type="slidenum">
              <a:rPr lang="ru-RU" smtClean="0">
                <a:solidFill>
                  <a:schemeClr val="bg1"/>
                </a:solidFill>
                <a:latin typeface="ALS Sector Regular" pitchFamily="50" charset="0"/>
                <a:cs typeface="ALS Sector Regular" pitchFamily="50" charset="0"/>
              </a:rPr>
              <a:t>3</a:t>
            </a:fld>
            <a:endParaRPr lang="ru-RU" dirty="0">
              <a:solidFill>
                <a:schemeClr val="bg1"/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92" y="390618"/>
            <a:ext cx="1726977" cy="882375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30392774"/>
              </p:ext>
            </p:extLst>
          </p:nvPr>
        </p:nvGraphicFramePr>
        <p:xfrm>
          <a:off x="900151" y="2451887"/>
          <a:ext cx="10194029" cy="2816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2817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292" y="280406"/>
            <a:ext cx="9144000" cy="54623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Приоритетные направления деятельности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645" y="1415911"/>
            <a:ext cx="11490624" cy="514673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Снижение количества мест концентрации ДТП и смертности в результате ДТП</a:t>
            </a:r>
          </a:p>
          <a:p>
            <a:pPr algn="just"/>
            <a:endParaRPr lang="ru-RU" dirty="0">
              <a:latin typeface="ALS Sector Regular" pitchFamily="50" charset="0"/>
              <a:cs typeface="ALS Sector Regular" pitchFamily="50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41644" y="827687"/>
            <a:ext cx="9659091" cy="1"/>
          </a:xfrm>
          <a:prstGeom prst="line">
            <a:avLst/>
          </a:prstGeom>
          <a:ln w="12700">
            <a:solidFill>
              <a:srgbClr val="004B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1645" y="281354"/>
            <a:ext cx="472272" cy="545284"/>
          </a:xfrm>
          <a:prstGeom prst="rect">
            <a:avLst/>
          </a:prstGeom>
          <a:solidFill>
            <a:srgbClr val="004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67942" y="440046"/>
            <a:ext cx="403202" cy="35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2CA366-3F7B-43EC-96A5-8C719A8F7743}" type="slidenum">
              <a:rPr lang="ru-RU" smtClean="0">
                <a:solidFill>
                  <a:schemeClr val="bg1"/>
                </a:solidFill>
                <a:latin typeface="ALS Sector Regular" pitchFamily="50" charset="0"/>
                <a:cs typeface="ALS Sector Regular" pitchFamily="50" charset="0"/>
              </a:rPr>
              <a:t>4</a:t>
            </a:fld>
            <a:endParaRPr lang="ru-RU" dirty="0">
              <a:solidFill>
                <a:schemeClr val="bg1"/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92" y="390618"/>
            <a:ext cx="1726977" cy="88237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99576622"/>
              </p:ext>
            </p:extLst>
          </p:nvPr>
        </p:nvGraphicFramePr>
        <p:xfrm>
          <a:off x="813917" y="2346690"/>
          <a:ext cx="10717233" cy="403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3794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292" y="280406"/>
            <a:ext cx="9144000" cy="54623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Ожидаемые результаты в 2019 – 2021 гг.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ALS Sector Regular" pitchFamily="5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8924" y="1747685"/>
            <a:ext cx="5300284" cy="97300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dirty="0">
              <a:latin typeface="ALS Sector Regular" pitchFamily="50" charset="0"/>
              <a:cs typeface="ALS Sector Regular" pitchFamily="50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41644" y="827687"/>
            <a:ext cx="9659091" cy="1"/>
          </a:xfrm>
          <a:prstGeom prst="line">
            <a:avLst/>
          </a:prstGeom>
          <a:ln w="12700">
            <a:solidFill>
              <a:srgbClr val="004B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1645" y="281354"/>
            <a:ext cx="472272" cy="545284"/>
          </a:xfrm>
          <a:prstGeom prst="rect">
            <a:avLst/>
          </a:prstGeom>
          <a:solidFill>
            <a:srgbClr val="004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67942" y="440046"/>
            <a:ext cx="403202" cy="35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2CA366-3F7B-43EC-96A5-8C719A8F7743}" type="slidenum">
              <a:rPr lang="ru-RU" smtClean="0">
                <a:solidFill>
                  <a:schemeClr val="bg1"/>
                </a:solidFill>
                <a:latin typeface="ALS Sector Regular" pitchFamily="50" charset="0"/>
                <a:cs typeface="ALS Sector Regular" pitchFamily="50" charset="0"/>
              </a:rPr>
              <a:t>5</a:t>
            </a:fld>
            <a:endParaRPr lang="ru-RU" dirty="0">
              <a:solidFill>
                <a:schemeClr val="bg1"/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92" y="390618"/>
            <a:ext cx="1726977" cy="88237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86022816"/>
              </p:ext>
            </p:extLst>
          </p:nvPr>
        </p:nvGraphicFramePr>
        <p:xfrm>
          <a:off x="1351370" y="1416106"/>
          <a:ext cx="8868872" cy="5186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7318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292" y="280406"/>
            <a:ext cx="9144000" cy="54623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ALS Sector Regular" pitchFamily="50" charset="0"/>
              </a:rPr>
              <a:t>Оценка предполагаемых эффектов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ALS Sector Regular" pitchFamily="5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7943" y="1415911"/>
            <a:ext cx="11341232" cy="5130546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Реализация мероприятий позволит к 2024 году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:</a:t>
            </a:r>
          </a:p>
          <a:p>
            <a:pPr algn="just"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Привести в нормативное состояние покрытие автомобильных дорог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общего пользования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регионального значения (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655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км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Привести в нормативное состояние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покрытие улично-дорожной сети городской агломерации Сыктывкар (172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км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Снизить количество мест концентрации дорожно-транспортных происшествий (аварийно-опасных участков) в Республике Коми ( с 8 шт. до 4 шт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.).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Увеличить пропускную способность участков автомобильных дорог работающих в режиме перегрузки (на 15,9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%).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Снизить смертность в результате дорожно-транспортных происшествий до уровня, не превышающего 4-х человек на 100 тыс. населения 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  <a:cs typeface="ALS Sector Regular" pitchFamily="50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41644" y="827687"/>
            <a:ext cx="9659091" cy="1"/>
          </a:xfrm>
          <a:prstGeom prst="line">
            <a:avLst/>
          </a:prstGeom>
          <a:ln w="12700">
            <a:solidFill>
              <a:srgbClr val="004B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1645" y="281354"/>
            <a:ext cx="472272" cy="545284"/>
          </a:xfrm>
          <a:prstGeom prst="rect">
            <a:avLst/>
          </a:prstGeom>
          <a:solidFill>
            <a:srgbClr val="004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67942" y="440046"/>
            <a:ext cx="403202" cy="35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2CA366-3F7B-43EC-96A5-8C719A8F7743}" type="slidenum">
              <a:rPr lang="ru-RU" smtClean="0">
                <a:solidFill>
                  <a:schemeClr val="bg1"/>
                </a:solidFill>
                <a:latin typeface="ALS Sector Regular" pitchFamily="50" charset="0"/>
                <a:cs typeface="ALS Sector Regular" pitchFamily="50" charset="0"/>
              </a:rPr>
              <a:t>6</a:t>
            </a:fld>
            <a:endParaRPr lang="ru-RU" dirty="0">
              <a:solidFill>
                <a:schemeClr val="bg1"/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92" y="390618"/>
            <a:ext cx="1726977" cy="88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6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2"/>
          <p:cNvSpPr txBox="1">
            <a:spLocks/>
          </p:cNvSpPr>
          <p:nvPr/>
        </p:nvSpPr>
        <p:spPr>
          <a:xfrm>
            <a:off x="367942" y="440046"/>
            <a:ext cx="403202" cy="35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  <a:latin typeface="ALS Sector Regular" pitchFamily="50" charset="0"/>
              <a:cs typeface="ALS Sector Regular" pitchFamily="50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482" y="1717253"/>
            <a:ext cx="4960419" cy="258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300</Words>
  <Application>Microsoft Office PowerPoint</Application>
  <PresentationFormat>Произвольный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Приоритетные направления деятельности</vt:lpstr>
      <vt:lpstr>Приоритетные направления деятельности</vt:lpstr>
      <vt:lpstr>Приоритетные направления деятельности</vt:lpstr>
      <vt:lpstr>Ожидаемые результаты в 2019 – 2021 гг.</vt:lpstr>
      <vt:lpstr>Оценка предполагаемых эффектов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Пользователь Windows</dc:creator>
  <cp:lastModifiedBy>Никулина Лидия Сергеевна</cp:lastModifiedBy>
  <cp:revision>22</cp:revision>
  <dcterms:created xsi:type="dcterms:W3CDTF">2019-04-18T09:03:21Z</dcterms:created>
  <dcterms:modified xsi:type="dcterms:W3CDTF">2019-09-06T11:42:12Z</dcterms:modified>
</cp:coreProperties>
</file>